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1B806-B077-4BED-84E9-67423A2C414E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3264E-A24E-4486-A049-CE4ADBCABF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285999"/>
          </a:xfrm>
        </p:spPr>
        <p:txBody>
          <a:bodyPr>
            <a:noAutofit/>
          </a:bodyPr>
          <a:lstStyle/>
          <a:p>
            <a:r>
              <a:rPr lang="en-US" sz="5400" u="sng" dirty="0" smtClean="0">
                <a:latin typeface="Colonna MT" pitchFamily="82" charset="0"/>
              </a:rPr>
              <a:t>METTERNICH SYSTEM</a:t>
            </a:r>
            <a:br>
              <a:rPr lang="en-US" sz="5400" u="sng" dirty="0" smtClean="0">
                <a:latin typeface="Colonna MT" pitchFamily="82" charset="0"/>
              </a:rPr>
            </a:br>
            <a:r>
              <a:rPr lang="en-US" sz="5400" u="sng" dirty="0" smtClean="0">
                <a:latin typeface="Colonna MT" pitchFamily="82" charset="0"/>
              </a:rPr>
              <a:t>…OR…</a:t>
            </a:r>
            <a:br>
              <a:rPr lang="en-US" sz="5400" u="sng" dirty="0" smtClean="0">
                <a:latin typeface="Colonna MT" pitchFamily="82" charset="0"/>
              </a:rPr>
            </a:br>
            <a:r>
              <a:rPr lang="en-US" sz="5400" u="sng" dirty="0" smtClean="0">
                <a:latin typeface="Colonna MT" pitchFamily="82" charset="0"/>
              </a:rPr>
              <a:t>ERA OF METTERNICH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86800" cy="4267200"/>
          </a:xfrm>
        </p:spPr>
        <p:txBody>
          <a:bodyPr>
            <a:noAutofit/>
          </a:bodyPr>
          <a:lstStyle/>
          <a:p>
            <a:r>
              <a:rPr lang="de-DE" sz="2400" dirty="0" smtClean="0">
                <a:latin typeface="Colonna MT" pitchFamily="82" charset="0"/>
              </a:rPr>
              <a:t>PRINCE KLEMENS WENZEL VON METTERNICH</a:t>
            </a:r>
          </a:p>
          <a:p>
            <a:r>
              <a:rPr lang="en-US" sz="2400" dirty="0" smtClean="0">
                <a:latin typeface="Colonna MT" pitchFamily="82" charset="0"/>
              </a:rPr>
              <a:t>BORN IN COBLENZ, GERMANY IN 15 MAY 1773 </a:t>
            </a:r>
          </a:p>
          <a:p>
            <a:r>
              <a:rPr lang="en-US" sz="2400" dirty="0" smtClean="0">
                <a:latin typeface="Colonna MT" pitchFamily="82" charset="0"/>
              </a:rPr>
              <a:t>STUDIED AT STRASBURG AND MAINZ</a:t>
            </a:r>
          </a:p>
          <a:p>
            <a:r>
              <a:rPr lang="en-US" sz="2400" dirty="0" smtClean="0">
                <a:latin typeface="Colonna MT" pitchFamily="82" charset="0"/>
              </a:rPr>
              <a:t>AUSTRIAN FOREIGN MINISTER IN 1809</a:t>
            </a:r>
          </a:p>
          <a:p>
            <a:r>
              <a:rPr lang="en-US" sz="2400" dirty="0" smtClean="0">
                <a:latin typeface="Colonna MT" pitchFamily="82" charset="0"/>
              </a:rPr>
              <a:t>DOMINATED EUROPEAN POLITICS FROM 1814 TO 1848</a:t>
            </a:r>
          </a:p>
          <a:p>
            <a:r>
              <a:rPr lang="en-US" sz="2400" dirty="0" smtClean="0">
                <a:latin typeface="Colonna MT" pitchFamily="82" charset="0"/>
              </a:rPr>
              <a:t>RESTORER OF </a:t>
            </a:r>
            <a:r>
              <a:rPr lang="en-US" sz="2400" smtClean="0">
                <a:latin typeface="Colonna MT" pitchFamily="82" charset="0"/>
              </a:rPr>
              <a:t>THE OLD REGIME </a:t>
            </a:r>
            <a:r>
              <a:rPr lang="en-US" sz="2400" dirty="0" smtClean="0">
                <a:latin typeface="Colonna MT" pitchFamily="82" charset="0"/>
              </a:rPr>
              <a:t>AND THE RECONSTRUCTION OF EUROPE AFTER THE NAPOLEONIC WARS</a:t>
            </a:r>
          </a:p>
          <a:p>
            <a:r>
              <a:rPr lang="en-US" sz="2400" dirty="0" smtClean="0">
                <a:latin typeface="Colonna MT" pitchFamily="82" charset="0"/>
              </a:rPr>
              <a:t>AFTER THE FALL OF THE IMPERIAL GOVERNMENT IN 1848, HE FLED TO ENGLAND</a:t>
            </a:r>
          </a:p>
          <a:p>
            <a:r>
              <a:rPr lang="en-US" sz="2400" dirty="0" smtClean="0">
                <a:latin typeface="Colonna MT" pitchFamily="82" charset="0"/>
              </a:rPr>
              <a:t>DIED IN VIENNA ON 11 JUNE 1859</a:t>
            </a:r>
          </a:p>
          <a:p>
            <a:endParaRPr lang="en-US" sz="2400" dirty="0">
              <a:latin typeface="Colonna MT" pitchFamily="82" charset="0"/>
            </a:endParaRPr>
          </a:p>
        </p:txBody>
      </p:sp>
    </p:spTree>
  </p:cSld>
  <p:clrMapOvr>
    <a:masterClrMapping/>
  </p:clrMapOvr>
  <p:transition spd="med"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819399"/>
          </a:xfrm>
        </p:spPr>
        <p:txBody>
          <a:bodyPr>
            <a:noAutofit/>
          </a:bodyPr>
          <a:lstStyle/>
          <a:p>
            <a:r>
              <a:rPr lang="en-US" u="sng" dirty="0" smtClean="0">
                <a:latin typeface="Colonna MT" pitchFamily="82" charset="0"/>
              </a:rPr>
              <a:t>METTERNICH SYSTEM</a:t>
            </a:r>
            <a:br>
              <a:rPr lang="en-US" u="sng" dirty="0" smtClean="0">
                <a:latin typeface="Colonna MT" pitchFamily="82" charset="0"/>
              </a:rPr>
            </a:br>
            <a:r>
              <a:rPr lang="en-US" u="sng" dirty="0" smtClean="0">
                <a:latin typeface="Colonna MT" pitchFamily="82" charset="0"/>
              </a:rPr>
              <a:t>…OR…</a:t>
            </a:r>
            <a:br>
              <a:rPr lang="en-US" u="sng" dirty="0" smtClean="0">
                <a:latin typeface="Colonna MT" pitchFamily="82" charset="0"/>
              </a:rPr>
            </a:br>
            <a:r>
              <a:rPr lang="en-US" u="sng" dirty="0" smtClean="0">
                <a:latin typeface="Colonna MT" pitchFamily="82" charset="0"/>
              </a:rPr>
              <a:t>ERA OF METTERNICH</a:t>
            </a:r>
            <a:endParaRPr lang="en-US" sz="5400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90800"/>
            <a:ext cx="9144000" cy="42672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lonna MT" pitchFamily="82" charset="0"/>
              </a:rPr>
              <a:t>CONGRESS OF </a:t>
            </a:r>
            <a:r>
              <a:rPr lang="en-US" sz="2800" smtClean="0">
                <a:latin typeface="Colonna MT" pitchFamily="82" charset="0"/>
              </a:rPr>
              <a:t>VIENNA </a:t>
            </a:r>
            <a:r>
              <a:rPr lang="en-US" sz="2800" smtClean="0">
                <a:latin typeface="Colonna MT" pitchFamily="82" charset="0"/>
              </a:rPr>
              <a:t>1814-1815</a:t>
            </a:r>
            <a:endParaRPr lang="en-US" sz="2800" smtClean="0">
              <a:latin typeface="Colonna MT" pitchFamily="82" charset="0"/>
            </a:endParaRPr>
          </a:p>
          <a:p>
            <a:r>
              <a:rPr lang="en-US" sz="2000" dirty="0" smtClean="0">
                <a:latin typeface="Colonna MT" pitchFamily="82" charset="0"/>
              </a:rPr>
              <a:t>(RESTORATION, LEGITIMACY AND COMPENSATION)</a:t>
            </a:r>
          </a:p>
          <a:p>
            <a:r>
              <a:rPr lang="en-US" sz="2800" dirty="0" smtClean="0">
                <a:latin typeface="Colonna MT" pitchFamily="82" charset="0"/>
              </a:rPr>
              <a:t>CREATING BALANCE OF POWER</a:t>
            </a:r>
          </a:p>
          <a:p>
            <a:r>
              <a:rPr lang="en-US" sz="2800" dirty="0" smtClean="0">
                <a:latin typeface="Colonna MT" pitchFamily="82" charset="0"/>
              </a:rPr>
              <a:t>PRESERVE THE STATUS QUO</a:t>
            </a:r>
          </a:p>
          <a:p>
            <a:r>
              <a:rPr lang="en-US" sz="2800" dirty="0" smtClean="0">
                <a:latin typeface="Colonna MT" pitchFamily="82" charset="0"/>
              </a:rPr>
              <a:t>SNUFF OUT SPARKS OF REVOLUTION AND LIBERALISM</a:t>
            </a:r>
          </a:p>
          <a:p>
            <a:r>
              <a:rPr lang="en-US" sz="2800" dirty="0" smtClean="0">
                <a:latin typeface="Colonna MT" pitchFamily="82" charset="0"/>
              </a:rPr>
              <a:t>PRESERVING THE EUROPEAN ORDER</a:t>
            </a:r>
          </a:p>
          <a:p>
            <a:r>
              <a:rPr lang="en-US" sz="2800" dirty="0" smtClean="0">
                <a:latin typeface="Colonna MT" pitchFamily="82" charset="0"/>
              </a:rPr>
              <a:t>POSSESSING POWER OF MONARCHY</a:t>
            </a:r>
          </a:p>
          <a:p>
            <a:r>
              <a:rPr lang="en-US" sz="2800" dirty="0" smtClean="0">
                <a:latin typeface="Colonna MT" pitchFamily="82" charset="0"/>
              </a:rPr>
              <a:t>MAINTAINING STABILITY BY CONVINCING THE GREAT POWERS</a:t>
            </a:r>
            <a:endParaRPr lang="en-US" sz="2800" dirty="0">
              <a:latin typeface="Colonna MT" pitchFamily="82" charset="0"/>
            </a:endParaRPr>
          </a:p>
        </p:txBody>
      </p:sp>
    </p:spTree>
  </p:cSld>
  <p:clrMapOvr>
    <a:masterClrMapping/>
  </p:clrMapOvr>
  <p:transition spd="med"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111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METTERNICH SYSTEM …OR… ERA OF METTERNICH</vt:lpstr>
      <vt:lpstr>METTERNICH SYSTEM …OR… ERA OF METTERNICH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METTERNICH SYSTEM …OR… ERA OF METTERNICH</dc:title>
  <dc:creator>sjc</dc:creator>
  <cp:lastModifiedBy>HIS10</cp:lastModifiedBy>
  <cp:revision>9</cp:revision>
  <dcterms:created xsi:type="dcterms:W3CDTF">2014-07-23T10:31:55Z</dcterms:created>
  <dcterms:modified xsi:type="dcterms:W3CDTF">2017-10-05T07:15:11Z</dcterms:modified>
</cp:coreProperties>
</file>